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sldIdLst>
    <p:sldId id="328" r:id="rId2"/>
    <p:sldId id="280" r:id="rId3"/>
    <p:sldId id="281" r:id="rId4"/>
    <p:sldId id="329" r:id="rId5"/>
    <p:sldId id="330" r:id="rId6"/>
    <p:sldId id="282" r:id="rId7"/>
    <p:sldId id="327" r:id="rId8"/>
    <p:sldId id="325" r:id="rId9"/>
    <p:sldId id="285" r:id="rId10"/>
    <p:sldId id="326" r:id="rId11"/>
    <p:sldId id="286" r:id="rId12"/>
    <p:sldId id="321" r:id="rId13"/>
    <p:sldId id="324" r:id="rId14"/>
    <p:sldId id="323" r:id="rId15"/>
    <p:sldId id="322" r:id="rId16"/>
    <p:sldId id="284" r:id="rId17"/>
    <p:sldId id="287" r:id="rId18"/>
    <p:sldId id="288" r:id="rId19"/>
    <p:sldId id="289" r:id="rId20"/>
    <p:sldId id="290" r:id="rId21"/>
    <p:sldId id="291" r:id="rId22"/>
    <p:sldId id="292" r:id="rId23"/>
    <p:sldId id="30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B385E-408D-4944-8CAD-49125B1CF0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501900"/>
            <a:ext cx="5693463" cy="2514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PROIZVODNJE I EMITOVANJA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EMISIJE / TV PROGRAMA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700" b="1" i="0" u="none" strike="noStrike" kern="1200" cap="none" spc="0" normalizeH="0" baseline="0" noProof="0" dirty="0">
              <a:ln>
                <a:noFill/>
              </a:ln>
              <a:solidFill>
                <a:srgbClr val="F0AD00">
                  <a:satMod val="150000"/>
                </a:srgbClr>
              </a:solidFill>
              <a:effectLst/>
              <a:uLnTx/>
              <a:uFillTx/>
              <a:latin typeface="Corbel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4797"/>
            <a:ext cx="3983939" cy="4855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0" y="56388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Registrovanje</a:t>
            </a:r>
            <a:r>
              <a:rPr kumimoji="0" lang="sr-Latn-R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troškova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9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375"/>
          <a:stretch/>
        </p:blipFill>
        <p:spPr>
          <a:xfrm>
            <a:off x="1942282" y="1524000"/>
            <a:ext cx="8307435" cy="5158189"/>
          </a:xfrm>
        </p:spPr>
      </p:pic>
    </p:spTree>
    <p:extLst>
      <p:ext uri="{BB962C8B-B14F-4D97-AF65-F5344CB8AC3E}">
        <p14:creationId xmlns:p14="http://schemas.microsoft.com/office/powerpoint/2010/main" val="192563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667"/>
          <a:stretch/>
        </p:blipFill>
        <p:spPr>
          <a:xfrm>
            <a:off x="2209800" y="1566672"/>
            <a:ext cx="7243164" cy="5215128"/>
          </a:xfrm>
        </p:spPr>
      </p:pic>
    </p:spTree>
    <p:extLst>
      <p:ext uri="{BB962C8B-B14F-4D97-AF65-F5344CB8AC3E}">
        <p14:creationId xmlns:p14="http://schemas.microsoft.com/office/powerpoint/2010/main" val="416943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1602" y="2667000"/>
            <a:ext cx="5029200" cy="2590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2" y="76200"/>
            <a:ext cx="11429998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Svi troškovi proizvodnje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7391400" y="2667000"/>
            <a:ext cx="2819400" cy="2667000"/>
          </a:xfrm>
          <a:prstGeom prst="flowChartConnector">
            <a:avLst/>
          </a:prstGeom>
          <a:solidFill>
            <a:schemeClr val="accent4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792654" y="3308002"/>
            <a:ext cx="201689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Latn-RS" sz="2800" b="1" dirty="0"/>
              <a:t>svi </a:t>
            </a:r>
          </a:p>
          <a:p>
            <a:pPr algn="ctr"/>
            <a:r>
              <a:rPr lang="sr-Latn-RS" sz="2800" b="1" dirty="0"/>
              <a:t>troškovi </a:t>
            </a:r>
          </a:p>
          <a:p>
            <a:pPr algn="ctr"/>
            <a:r>
              <a:rPr lang="sr-Latn-RS" sz="2800" b="1" dirty="0"/>
              <a:t>proizvodnje</a:t>
            </a:r>
            <a:endParaRPr lang="en-US" sz="2800" b="1" dirty="0"/>
          </a:p>
        </p:txBody>
      </p:sp>
      <p:sp>
        <p:nvSpPr>
          <p:cNvPr id="20" name="Down Arrow 19"/>
          <p:cNvSpPr/>
          <p:nvPr/>
        </p:nvSpPr>
        <p:spPr>
          <a:xfrm rot="16200000">
            <a:off x="6430041" y="3662838"/>
            <a:ext cx="879922" cy="633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04956" y="2819401"/>
            <a:ext cx="4810120" cy="564801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PRIMARNI</a:t>
            </a:r>
            <a:r>
              <a:rPr lang="sr-Latn-RS" sz="2400" dirty="0">
                <a:solidFill>
                  <a:schemeClr val="bg1"/>
                </a:solidFill>
              </a:rPr>
              <a:t> troškovi </a:t>
            </a:r>
            <a:r>
              <a:rPr lang="sr-Latn-RS" sz="2400" b="1" u="sng" dirty="0">
                <a:solidFill>
                  <a:schemeClr val="bg1"/>
                </a:solidFill>
              </a:rPr>
              <a:t>pripreme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04956" y="3685161"/>
            <a:ext cx="4810120" cy="564801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PRIMARNI</a:t>
            </a:r>
            <a:r>
              <a:rPr lang="sr-Latn-RS" sz="2400" dirty="0">
                <a:solidFill>
                  <a:schemeClr val="bg1"/>
                </a:solidFill>
              </a:rPr>
              <a:t> troškovi </a:t>
            </a:r>
            <a:r>
              <a:rPr lang="sr-Latn-RS" sz="2400" b="1" u="sng" dirty="0">
                <a:solidFill>
                  <a:schemeClr val="bg1"/>
                </a:solidFill>
              </a:rPr>
              <a:t>proizvodnje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04955" y="4572001"/>
            <a:ext cx="4819645" cy="564801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sz="2400" b="1" dirty="0">
                <a:solidFill>
                  <a:schemeClr val="bg1"/>
                </a:solidFill>
              </a:rPr>
              <a:t>SEKUNDARNI</a:t>
            </a:r>
            <a:r>
              <a:rPr lang="sr-Latn-RS" sz="2400" dirty="0">
                <a:solidFill>
                  <a:schemeClr val="bg1"/>
                </a:solidFill>
              </a:rPr>
              <a:t> troškovi </a:t>
            </a:r>
            <a:r>
              <a:rPr lang="sr-Latn-RS" sz="2400" b="1" u="sng" dirty="0">
                <a:solidFill>
                  <a:schemeClr val="bg1"/>
                </a:solidFill>
              </a:rPr>
              <a:t>proizvodnje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534150" y="2788000"/>
            <a:ext cx="0" cy="2317401"/>
          </a:xfrm>
          <a:prstGeom prst="line">
            <a:avLst/>
          </a:prstGeom>
          <a:ln w="762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47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8" grpId="0"/>
      <p:bldP spid="20" grpId="0" animBg="1"/>
      <p:bldP spid="3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05000" y="3048000"/>
            <a:ext cx="449580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3" y="76200"/>
            <a:ext cx="11429997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Troškovi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7391400" y="2667000"/>
            <a:ext cx="2819400" cy="2667000"/>
          </a:xfrm>
          <a:prstGeom prst="flowChartConnector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31929" y="3465494"/>
            <a:ext cx="19383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Latn-RS" sz="2800" b="1" dirty="0"/>
              <a:t>troškovi </a:t>
            </a:r>
          </a:p>
          <a:p>
            <a:pPr algn="ctr"/>
            <a:r>
              <a:rPr lang="sr-Latn-RS" sz="2800" b="1" dirty="0"/>
              <a:t>emitovanja</a:t>
            </a:r>
            <a:endParaRPr lang="en-US" sz="2800" b="1" dirty="0"/>
          </a:p>
        </p:txBody>
      </p:sp>
      <p:sp>
        <p:nvSpPr>
          <p:cNvPr id="20" name="Down Arrow 19"/>
          <p:cNvSpPr/>
          <p:nvPr/>
        </p:nvSpPr>
        <p:spPr>
          <a:xfrm rot="16200000">
            <a:off x="6430041" y="3662838"/>
            <a:ext cx="879922" cy="633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09775" y="3245198"/>
            <a:ext cx="4248150" cy="717202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SEKUNDARNI</a:t>
            </a:r>
            <a:r>
              <a:rPr lang="sr-Latn-RS" sz="2400" dirty="0">
                <a:solidFill>
                  <a:schemeClr val="bg1"/>
                </a:solidFill>
              </a:rPr>
              <a:t> troškovi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EMITOVANJA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81200" y="4114801"/>
            <a:ext cx="4267200" cy="564801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OSTALI</a:t>
            </a:r>
            <a:r>
              <a:rPr lang="sr-Latn-RS" sz="2400" dirty="0">
                <a:solidFill>
                  <a:schemeClr val="tx1"/>
                </a:solidFill>
              </a:rPr>
              <a:t> troškovi </a:t>
            </a:r>
            <a:r>
              <a:rPr lang="sr-Latn-RS" sz="2400" b="1" dirty="0">
                <a:solidFill>
                  <a:schemeClr val="tx1"/>
                </a:solidFill>
              </a:rPr>
              <a:t>rada TV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534150" y="3124200"/>
            <a:ext cx="0" cy="1752600"/>
          </a:xfrm>
          <a:prstGeom prst="line">
            <a:avLst/>
          </a:prstGeom>
          <a:ln w="762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80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8" grpId="0"/>
      <p:bldP spid="2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Cena premijere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1905000" y="1600200"/>
            <a:ext cx="2819400" cy="2667000"/>
          </a:xfrm>
          <a:prstGeom prst="flowChartConnector">
            <a:avLst/>
          </a:prstGeom>
          <a:solidFill>
            <a:schemeClr val="accent4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7543800" y="1600200"/>
            <a:ext cx="2819400" cy="2667000"/>
          </a:xfrm>
          <a:prstGeom prst="flowChartConnector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troškovi emitovanja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4724400" y="4038600"/>
            <a:ext cx="2819400" cy="2667000"/>
          </a:xfrm>
          <a:prstGeom prst="flowChartConnector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CENA PREMIJERE EMISIJE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06254" y="2241202"/>
            <a:ext cx="201689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Latn-RS" sz="2800" b="1" dirty="0"/>
              <a:t>svi </a:t>
            </a:r>
          </a:p>
          <a:p>
            <a:pPr algn="ctr"/>
            <a:r>
              <a:rPr lang="sr-Latn-RS" sz="2800" b="1" dirty="0"/>
              <a:t>troškovi </a:t>
            </a:r>
          </a:p>
          <a:p>
            <a:pPr algn="ctr"/>
            <a:r>
              <a:rPr lang="sr-Latn-RS" sz="2800" b="1" dirty="0"/>
              <a:t>proizvodnje</a:t>
            </a:r>
            <a:endParaRPr lang="en-US" sz="2800" b="1" dirty="0"/>
          </a:p>
        </p:txBody>
      </p:sp>
      <p:sp>
        <p:nvSpPr>
          <p:cNvPr id="20" name="Down Arrow 19"/>
          <p:cNvSpPr/>
          <p:nvPr/>
        </p:nvSpPr>
        <p:spPr>
          <a:xfrm rot="18848296">
            <a:off x="4231617" y="3917044"/>
            <a:ext cx="879922" cy="633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2648296">
            <a:off x="7152147" y="3914424"/>
            <a:ext cx="879922" cy="6336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653039" y="1835434"/>
            <a:ext cx="9621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1500" b="1" dirty="0"/>
              <a:t>+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40302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20" grpId="0" animBg="1"/>
      <p:bldP spid="21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Cena reprize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6629400" y="2590800"/>
            <a:ext cx="2819400" cy="2667000"/>
          </a:xfrm>
          <a:prstGeom prst="flowChartConnector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2438400" y="2562225"/>
            <a:ext cx="2819400" cy="2667000"/>
          </a:xfrm>
          <a:prstGeom prst="flowChartConnector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CENA REPRIZE EMISIJE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69925" y="3447247"/>
            <a:ext cx="19383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Latn-RS" sz="2800" b="1" dirty="0"/>
              <a:t>troškovi </a:t>
            </a:r>
          </a:p>
          <a:p>
            <a:pPr algn="ctr"/>
            <a:r>
              <a:rPr lang="sr-Latn-RS" sz="2800" b="1" dirty="0"/>
              <a:t>emitovanja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38801" y="3341727"/>
            <a:ext cx="6303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6600" b="1" dirty="0"/>
              <a:t>=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74570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tabele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524001"/>
            <a:ext cx="10058400" cy="5181600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u="sng" dirty="0"/>
              <a:t>Tabela troškova</a:t>
            </a:r>
          </a:p>
          <a:p>
            <a:pPr marL="118872" indent="0">
              <a:buNone/>
            </a:pPr>
            <a:endParaRPr lang="sr-Latn-RS" sz="3000" b="1" dirty="0"/>
          </a:p>
          <a:p>
            <a:pPr marL="118872" indent="0">
              <a:buNone/>
            </a:pPr>
            <a:endParaRPr lang="en-US" sz="1400" b="1" dirty="0"/>
          </a:p>
          <a:p>
            <a:pPr marL="118872" indent="0">
              <a:buNone/>
            </a:pPr>
            <a:endParaRPr lang="en-US" sz="1400" b="1" dirty="0"/>
          </a:p>
          <a:p>
            <a:endParaRPr lang="sr-Latn-RS" sz="2600" b="1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en-US" sz="2000" dirty="0"/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33598" y="2209800"/>
            <a:ext cx="8229599" cy="609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Troškovi proizvodnje i premijernog emitovanja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598" y="3048000"/>
            <a:ext cx="8229599" cy="609600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Cena reprize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598" y="3810000"/>
            <a:ext cx="8229601" cy="762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Troškovi dnevnog emitovanja</a:t>
            </a:r>
          </a:p>
          <a:p>
            <a:pPr algn="ctr"/>
            <a:r>
              <a:rPr lang="sr-Latn-RS" sz="2400" dirty="0"/>
              <a:t>(proizvodnja + emitovanje + broj repriza dnevno)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2133600" y="4762500"/>
            <a:ext cx="8229599" cy="761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Troškovi nedeljnog emitovanja</a:t>
            </a:r>
          </a:p>
          <a:p>
            <a:pPr algn="ctr"/>
            <a:r>
              <a:rPr lang="sr-Latn-RS" sz="2400" dirty="0"/>
              <a:t>(proizvodnja + broj emitovanja nedeljno + broj repriza nedeljno)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2133600" y="5715001"/>
            <a:ext cx="8229599" cy="761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Troškovi mesečnog emitovanja</a:t>
            </a:r>
          </a:p>
          <a:p>
            <a:pPr algn="ctr"/>
            <a:r>
              <a:rPr lang="sr-Latn-RS" sz="2400" dirty="0"/>
              <a:t>(proizvodnja + broj emitovanja mesečno + broj repriza mesečno)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95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028" y="1517581"/>
            <a:ext cx="7179173" cy="5264219"/>
          </a:xfrm>
        </p:spPr>
      </p:pic>
    </p:spTree>
    <p:extLst>
      <p:ext uri="{BB962C8B-B14F-4D97-AF65-F5344CB8AC3E}">
        <p14:creationId xmlns:p14="http://schemas.microsoft.com/office/powerpoint/2010/main" val="363261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004" y="1600201"/>
            <a:ext cx="7164886" cy="5029199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7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1" y="1524001"/>
            <a:ext cx="7370785" cy="5181599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1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ClrTx/>
            </a:pPr>
            <a:r>
              <a:rPr lang="sr-Latn-RS" sz="2400" b="1" dirty="0"/>
              <a:t>PRIMARNI</a:t>
            </a:r>
            <a:r>
              <a:rPr lang="sr-Latn-RS" sz="2400" dirty="0"/>
              <a:t> troškovi </a:t>
            </a:r>
            <a:r>
              <a:rPr lang="sr-Latn-RS" sz="2400" b="1" i="1" dirty="0"/>
              <a:t>programske pripreme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b="1" dirty="0"/>
              <a:t>PRIMARNI</a:t>
            </a:r>
            <a:r>
              <a:rPr lang="sr-Latn-RS" sz="2400" dirty="0"/>
              <a:t> troškovi </a:t>
            </a:r>
            <a:r>
              <a:rPr lang="sr-Latn-RS" sz="2400" b="1" i="1" dirty="0"/>
              <a:t>proizvodnje</a:t>
            </a:r>
          </a:p>
          <a:p>
            <a:pPr marL="118872" indent="0">
              <a:lnSpc>
                <a:spcPct val="150000"/>
              </a:lnSpc>
              <a:buClrTx/>
              <a:buNone/>
            </a:pPr>
            <a:endParaRPr lang="sr-Latn-RS" sz="2400" b="1" dirty="0"/>
          </a:p>
          <a:p>
            <a:pPr>
              <a:lnSpc>
                <a:spcPct val="150000"/>
              </a:lnSpc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SEKUNDARNI</a:t>
            </a:r>
            <a:r>
              <a:rPr lang="sr-Latn-RS" sz="2400" dirty="0"/>
              <a:t> troškovi </a:t>
            </a:r>
            <a:r>
              <a:rPr lang="sr-Latn-RS" sz="2400" b="1" i="1" dirty="0">
                <a:solidFill>
                  <a:srgbClr val="C00000"/>
                </a:solidFill>
              </a:rPr>
              <a:t>proizvodnje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SEKUNDARNI</a:t>
            </a:r>
            <a:r>
              <a:rPr lang="sr-Latn-RS" sz="2400" dirty="0"/>
              <a:t> troškovi </a:t>
            </a:r>
            <a:r>
              <a:rPr lang="sr-Latn-RS" sz="2400" b="1" i="1" dirty="0">
                <a:solidFill>
                  <a:srgbClr val="C00000"/>
                </a:solidFill>
              </a:rPr>
              <a:t>emitovanja</a:t>
            </a:r>
          </a:p>
          <a:p>
            <a:pPr>
              <a:lnSpc>
                <a:spcPct val="150000"/>
              </a:lnSpc>
              <a:buClrTx/>
            </a:pPr>
            <a:endParaRPr lang="sr-Latn-RS" sz="2400" b="1" dirty="0"/>
          </a:p>
          <a:p>
            <a:pPr>
              <a:lnSpc>
                <a:spcPct val="150000"/>
              </a:lnSpc>
              <a:buClrTx/>
            </a:pPr>
            <a:r>
              <a:rPr lang="sr-Latn-RS" sz="2400" b="1" dirty="0">
                <a:solidFill>
                  <a:srgbClr val="0070C0"/>
                </a:solidFill>
              </a:rPr>
              <a:t>OSTALI troškovi </a:t>
            </a:r>
            <a:r>
              <a:rPr lang="sr-Latn-RS" sz="2400" dirty="0"/>
              <a:t>rada TV</a:t>
            </a:r>
          </a:p>
          <a:p>
            <a:pPr>
              <a:lnSpc>
                <a:spcPct val="150000"/>
              </a:lnSpc>
            </a:pPr>
            <a:endParaRPr lang="sr-Latn-RS" sz="2400" b="1" dirty="0"/>
          </a:p>
          <a:p>
            <a:endParaRPr lang="sr-Latn-RS" sz="2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24580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600201"/>
            <a:ext cx="7284532" cy="5105399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6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600201"/>
            <a:ext cx="7119132" cy="5050325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8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369" y="1600200"/>
            <a:ext cx="8881262" cy="5015773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Tabela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1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012" y="1573212"/>
            <a:ext cx="4827588" cy="4827588"/>
          </a:xfrm>
        </p:spPr>
      </p:pic>
    </p:spTree>
    <p:extLst>
      <p:ext uri="{BB962C8B-B14F-4D97-AF65-F5344CB8AC3E}">
        <p14:creationId xmlns:p14="http://schemas.microsoft.com/office/powerpoint/2010/main" val="33736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sr-Latn-RS" sz="2400" dirty="0"/>
              <a:t>Ulazni podaci – karton emisije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155448"/>
            <a:ext cx="4724400" cy="667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3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59" b="58973"/>
          <a:stretch/>
        </p:blipFill>
        <p:spPr>
          <a:xfrm>
            <a:off x="1066800" y="1600200"/>
            <a:ext cx="10058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1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troškova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027" b="7631"/>
          <a:stretch/>
        </p:blipFill>
        <p:spPr>
          <a:xfrm>
            <a:off x="2552700" y="1638300"/>
            <a:ext cx="7086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2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590"/>
          <a:stretch/>
        </p:blipFill>
        <p:spPr>
          <a:xfrm>
            <a:off x="3352800" y="1600200"/>
            <a:ext cx="6037676" cy="5029200"/>
          </a:xfrm>
        </p:spPr>
      </p:pic>
    </p:spTree>
    <p:extLst>
      <p:ext uri="{BB962C8B-B14F-4D97-AF65-F5344CB8AC3E}">
        <p14:creationId xmlns:p14="http://schemas.microsoft.com/office/powerpoint/2010/main" val="320156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137" b="57896"/>
          <a:stretch/>
        </p:blipFill>
        <p:spPr>
          <a:xfrm>
            <a:off x="531865" y="2514600"/>
            <a:ext cx="11320643" cy="3429000"/>
          </a:xfrm>
        </p:spPr>
      </p:pic>
    </p:spTree>
    <p:extLst>
      <p:ext uri="{BB962C8B-B14F-4D97-AF65-F5344CB8AC3E}">
        <p14:creationId xmlns:p14="http://schemas.microsoft.com/office/powerpoint/2010/main" val="6500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115"/>
          <a:stretch/>
        </p:blipFill>
        <p:spPr>
          <a:xfrm>
            <a:off x="1466572" y="1524000"/>
            <a:ext cx="9258855" cy="52197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99060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47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Model 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762"/>
          <a:stretch/>
        </p:blipFill>
        <p:spPr>
          <a:xfrm>
            <a:off x="3110577" y="1534167"/>
            <a:ext cx="6185823" cy="5247633"/>
          </a:xfrm>
        </p:spPr>
      </p:pic>
    </p:spTree>
    <p:extLst>
      <p:ext uri="{BB962C8B-B14F-4D97-AF65-F5344CB8AC3E}">
        <p14:creationId xmlns:p14="http://schemas.microsoft.com/office/powerpoint/2010/main" val="10005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1006</TotalTime>
  <Words>165</Words>
  <Application>Microsoft Office PowerPoint</Application>
  <PresentationFormat>Widescreen</PresentationFormat>
  <Paragraphs>68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KALKULACIJA TROŠKOVA  PROIZVODNJE I EMITOVANJA  TV EMISIJE / TV PROGRAMA</vt:lpstr>
      <vt:lpstr>Registrovanje troškova</vt:lpstr>
      <vt:lpstr>Registrovanje troškova</vt:lpstr>
      <vt:lpstr>Registrovanje troškova</vt:lpstr>
      <vt:lpstr>Registrovanje troškova</vt:lpstr>
      <vt:lpstr>Model kalkulacije</vt:lpstr>
      <vt:lpstr>Model kalkulacije</vt:lpstr>
      <vt:lpstr>PowerPoint Presentation</vt:lpstr>
      <vt:lpstr>Model kalkulacije</vt:lpstr>
      <vt:lpstr>Model kalkulacije</vt:lpstr>
      <vt:lpstr>Model kalkulacije</vt:lpstr>
      <vt:lpstr>Svi troškovi proizvodnje</vt:lpstr>
      <vt:lpstr>Troškovi emitovanja</vt:lpstr>
      <vt:lpstr>Cena premijere</vt:lpstr>
      <vt:lpstr>Cena reprize</vt:lpstr>
      <vt:lpstr>Model tabele troškova</vt:lpstr>
      <vt:lpstr>Tabela troškova</vt:lpstr>
      <vt:lpstr>Tabela troškova</vt:lpstr>
      <vt:lpstr>Tabela troškova</vt:lpstr>
      <vt:lpstr>Tabela troškova</vt:lpstr>
      <vt:lpstr>Tabela troškova</vt:lpstr>
      <vt:lpstr>Tabela troškova</vt:lpstr>
      <vt:lpstr>BUDŽETIRANJE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281</cp:revision>
  <dcterms:created xsi:type="dcterms:W3CDTF">2006-08-16T00:00:00Z</dcterms:created>
  <dcterms:modified xsi:type="dcterms:W3CDTF">2025-08-07T15:34:11Z</dcterms:modified>
</cp:coreProperties>
</file>